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80" r:id="rId3"/>
    <p:sldId id="283" r:id="rId4"/>
    <p:sldId id="282" r:id="rId5"/>
    <p:sldId id="289" r:id="rId6"/>
    <p:sldId id="301" r:id="rId7"/>
    <p:sldId id="302" r:id="rId8"/>
    <p:sldId id="286" r:id="rId9"/>
    <p:sldId id="304" r:id="rId10"/>
    <p:sldId id="259" r:id="rId11"/>
    <p:sldId id="305" r:id="rId12"/>
    <p:sldId id="288" r:id="rId13"/>
    <p:sldId id="299" r:id="rId14"/>
    <p:sldId id="308" r:id="rId15"/>
    <p:sldId id="285" r:id="rId16"/>
    <p:sldId id="306" r:id="rId17"/>
    <p:sldId id="287" r:id="rId18"/>
    <p:sldId id="307" r:id="rId19"/>
    <p:sldId id="309" r:id="rId20"/>
    <p:sldId id="293" r:id="rId21"/>
    <p:sldId id="300" r:id="rId22"/>
    <p:sldId id="294" r:id="rId23"/>
    <p:sldId id="281" r:id="rId24"/>
    <p:sldId id="257" r:id="rId25"/>
    <p:sldId id="262" r:id="rId26"/>
    <p:sldId id="284" r:id="rId27"/>
    <p:sldId id="298" r:id="rId28"/>
    <p:sldId id="297" r:id="rId29"/>
    <p:sldId id="303" r:id="rId30"/>
    <p:sldId id="295" r:id="rId31"/>
    <p:sldId id="296" r:id="rId32"/>
    <p:sldId id="260" r:id="rId33"/>
    <p:sldId id="291" r:id="rId34"/>
    <p:sldId id="292" r:id="rId35"/>
    <p:sldId id="310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7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044F4-EBA6-4458-B260-087A5378AA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ED5D05-6BA8-4BF6-88BC-B4C0CB2AF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7753D-70C7-419C-A2DC-889729D1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40F-C8A8-4B21-8560-4D8AA3CBCA2C}" type="datetimeFigureOut">
              <a:rPr lang="en-US" smtClean="0"/>
              <a:t>7/9/2021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57D18-B353-4BFB-8BD7-60D730241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72EC4-BAC2-4541-ADDA-6B8CD1647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E1EF-0937-45A6-BD36-E685F75432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25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B9B54-4858-47AE-A6D7-68CF1C415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696E7A-9494-4CB2-B1A0-4494A2F92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9FC4A-661E-4EC3-89F8-3E6983FDD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40F-C8A8-4B21-8560-4D8AA3CBCA2C}" type="datetimeFigureOut">
              <a:rPr lang="en-US" smtClean="0"/>
              <a:t>7/9/2021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1F715-099A-42D4-AB2A-7E78B6300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2B31F-40BC-4341-9A0D-3E2F47790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E1EF-0937-45A6-BD36-E685F75432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05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C08479-813E-435F-9FB8-9DFDA126AB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C96D24-0B63-4A43-BC59-47097146A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6DE6D-CC1A-4B8B-9FC7-DE8B92E4B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40F-C8A8-4B21-8560-4D8AA3CBCA2C}" type="datetimeFigureOut">
              <a:rPr lang="en-US" smtClean="0"/>
              <a:t>7/9/2021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DBEE7-D922-4931-8C17-A1DA51BE5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C673B-50F6-4770-BD66-C9FF36360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E1EF-0937-45A6-BD36-E685F75432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53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769AB-7C7C-454C-94AD-A07716CE1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C7DB7-BA04-4D6C-96EE-4A3EAC8C5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B7B9B-FB8C-408A-8FB7-CDDA34C0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40F-C8A8-4B21-8560-4D8AA3CBCA2C}" type="datetimeFigureOut">
              <a:rPr lang="en-US" smtClean="0"/>
              <a:t>7/9/2021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F3C30-CAE9-4239-B696-1478A0865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DB9A6-C22E-4BD5-8D69-1D0708CD2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E1EF-0937-45A6-BD36-E685F75432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77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7E2A8-4451-4340-8413-EB1C7ED51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E3021-E543-42C7-808F-FBD23134A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FE479-ACA9-44DD-B79B-E4C249846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40F-C8A8-4B21-8560-4D8AA3CBCA2C}" type="datetimeFigureOut">
              <a:rPr lang="en-US" smtClean="0"/>
              <a:t>7/9/2021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05CF1-56D4-4C3F-8F40-646DDA5C1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68498-E058-4813-93EF-2B329238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E1EF-0937-45A6-BD36-E685F75432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1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C9365-D26C-487F-AA55-E84E2C9ED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D08E1-9AB3-4C66-9743-9F55CDC5D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8B6F6E-DBFE-4B1A-8DA7-5C093FE1A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25D74-CBAD-4818-8CD3-81EBB21A3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40F-C8A8-4B21-8560-4D8AA3CBCA2C}" type="datetimeFigureOut">
              <a:rPr lang="en-US" smtClean="0"/>
              <a:t>7/9/2021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11ECEA-CC66-43F6-94BF-3ED0B4E57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B14B2E-9A88-4AC0-872E-33B4006D0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E1EF-0937-45A6-BD36-E685F75432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BE963-53F8-4FD0-AD46-9A1FFBD9E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EC6FD-6A87-4E60-A237-FE6DC14AC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694E61-D679-49A6-A051-704177F8B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ED0334-D3DB-414A-8133-453281047F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15D4FA-8387-4A72-97C3-24A6AFE1CA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8ED4AA-0C44-4F87-A3AB-331FAC343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40F-C8A8-4B21-8560-4D8AA3CBCA2C}" type="datetimeFigureOut">
              <a:rPr lang="en-US" smtClean="0"/>
              <a:t>7/9/2021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5F965F-6661-4607-BB05-2D9C4C5E4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F88119-0638-40B6-ADC8-A8334E757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E1EF-0937-45A6-BD36-E685F75432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10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1DC02-57DA-4298-9216-F4BF577EF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7C94DE-4722-4565-BCFB-98ED18755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40F-C8A8-4B21-8560-4D8AA3CBCA2C}" type="datetimeFigureOut">
              <a:rPr lang="en-US" smtClean="0"/>
              <a:t>7/9/2021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11EDDC-4C5F-48CF-A4FC-854E3241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1BA80B-44B9-4C7D-86C7-982D93CF7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E1EF-0937-45A6-BD36-E685F75432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9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6E1350-9269-4582-93D2-0934B6F93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40F-C8A8-4B21-8560-4D8AA3CBCA2C}" type="datetimeFigureOut">
              <a:rPr lang="en-US" smtClean="0"/>
              <a:t>7/9/2021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270883-6E0B-4617-B7BD-6B57CF397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89606-ADB1-4F05-B5AB-E76889B0A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E1EF-0937-45A6-BD36-E685F75432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010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38A40-A7DC-478C-8581-34B4D3D68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768DB-EC3F-48C0-A8C3-35E792910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3015B4-EA85-4D52-A0AA-15AED027F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552F11-E4EB-4579-862F-CBF765A0A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40F-C8A8-4B21-8560-4D8AA3CBCA2C}" type="datetimeFigureOut">
              <a:rPr lang="en-US" smtClean="0"/>
              <a:t>7/9/2021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3F9DF2-5D94-479E-95F1-69F013372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1134F-E5BA-4C1F-8316-CA4FBA34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E1EF-0937-45A6-BD36-E685F75432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43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C2DAA-0745-4BC4-ADDF-5340E61CC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051D02-75B7-4341-9E82-A499326D43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7A19F9-380A-4C48-91B2-E80FB35A6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9D2601-8BE0-4BCF-9F87-E533511F7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40F-C8A8-4B21-8560-4D8AA3CBCA2C}" type="datetimeFigureOut">
              <a:rPr lang="en-US" smtClean="0"/>
              <a:t>7/9/2021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DBF66F-6F20-4BDE-BB5D-C9AD7A9F3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E7BA3E-1340-42DB-B593-02A7A25D4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E1EF-0937-45A6-BD36-E685F75432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60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6813C2-D725-46CB-A918-EB6BC8CAF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0F5A7-63AF-49EC-8EF2-CC44CF3D0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B0476-5ACF-477D-86E1-F69D76F740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B040F-C8A8-4B21-8560-4D8AA3CBCA2C}" type="datetimeFigureOut">
              <a:rPr lang="en-US" smtClean="0"/>
              <a:t>7/9/2021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412D1-9CA0-43A7-BD5F-05876CFDAD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008AA-7820-493E-A77A-7489B24462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FE1EF-0937-45A6-BD36-E685F75432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70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49VXZwfup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6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C4528-09EB-4BCD-8558-17981E3EDE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1708" y="2408238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Municipal Court Clerks</a:t>
            </a:r>
            <a:br>
              <a:rPr lang="en-US" dirty="0"/>
            </a:br>
            <a:r>
              <a:rPr lang="en-US" dirty="0"/>
              <a:t>Mental Wellness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E5FC6C-4C1D-4FB9-AF53-B206A1275C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39130"/>
            <a:ext cx="9144000" cy="1655762"/>
          </a:xfrm>
        </p:spPr>
        <p:txBody>
          <a:bodyPr/>
          <a:lstStyle/>
          <a:p>
            <a:r>
              <a:rPr lang="en-US" dirty="0"/>
              <a:t>July 9, 2021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87953F-0CFC-4107-AE33-9FA92F5B4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958" y="0"/>
            <a:ext cx="2710083" cy="286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449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653DA-DA64-4265-BF41-CE629C20D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 &amp; Anxiety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45107-9896-4254-B1E2-4E682C784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Types of Stress</a:t>
            </a:r>
          </a:p>
          <a:p>
            <a:r>
              <a:rPr lang="en-US" sz="26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Covid-19 stress may be Chronic </a:t>
            </a:r>
            <a:r>
              <a:rPr lang="en-US" sz="2600" i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 Acute</a:t>
            </a:r>
            <a:endParaRPr lang="en-US" sz="260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Chronic (Toxic) stress </a:t>
            </a:r>
          </a:p>
          <a:p>
            <a:pPr lvl="1"/>
            <a:r>
              <a:rPr lang="en-US" sz="26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Long lasting and damaging and can lead to lifelong physical and mental issues</a:t>
            </a:r>
          </a:p>
          <a:p>
            <a:pPr lvl="1"/>
            <a:r>
              <a:rPr lang="en-US" sz="26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Changes the way the brain communicates with the rest of the body</a:t>
            </a:r>
          </a:p>
          <a:p>
            <a:pPr lvl="1"/>
            <a:r>
              <a:rPr lang="en-US" sz="2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from </a:t>
            </a:r>
            <a:r>
              <a:rPr lang="en-US" sz="26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emotional abuse/neglect, bullying, or addiction. </a:t>
            </a:r>
          </a:p>
          <a:p>
            <a:pPr lvl="1"/>
            <a:endParaRPr lang="en-US" sz="2600" b="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br>
              <a:rPr lang="en-US" sz="2600" dirty="0">
                <a:latin typeface="nunito sans"/>
              </a:rPr>
            </a:br>
            <a:endParaRPr lang="en-US" sz="2600" dirty="0">
              <a:latin typeface="nunito sans"/>
            </a:endParaRPr>
          </a:p>
          <a:p>
            <a:pPr marL="0" indent="0">
              <a:buNone/>
            </a:pPr>
            <a:r>
              <a:rPr lang="en-US" sz="3100" dirty="0">
                <a:latin typeface="nunito sans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837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653DA-DA64-4265-BF41-CE629C20D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 &amp; Anxiety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45107-9896-4254-B1E2-4E682C784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Stress</a:t>
            </a:r>
          </a:p>
          <a:p>
            <a:r>
              <a:rPr lang="en-US" sz="2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 (panic attack)</a:t>
            </a:r>
            <a:endParaRPr lang="en-US" sz="260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6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Short term</a:t>
            </a:r>
          </a:p>
          <a:p>
            <a:pPr lvl="1"/>
            <a:r>
              <a:rPr lang="en-US" sz="26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Temporary thought changes</a:t>
            </a:r>
          </a:p>
          <a:p>
            <a:pPr lvl="1"/>
            <a:r>
              <a:rPr lang="en-US" sz="2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from </a:t>
            </a:r>
            <a:r>
              <a:rPr lang="en-US" sz="26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sudden incidents and experiences</a:t>
            </a:r>
          </a:p>
          <a:p>
            <a:pPr lvl="1"/>
            <a:endParaRPr lang="en-US" sz="2600" b="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br>
              <a:rPr lang="en-US" sz="2600" dirty="0">
                <a:latin typeface="nunito sans"/>
              </a:rPr>
            </a:br>
            <a:endParaRPr lang="en-US" sz="2600" dirty="0">
              <a:latin typeface="nunito sans"/>
            </a:endParaRPr>
          </a:p>
          <a:p>
            <a:pPr marL="0" indent="0">
              <a:buNone/>
            </a:pPr>
            <a:r>
              <a:rPr lang="en-US" sz="3100" dirty="0">
                <a:latin typeface="nunito sans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55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653DA-DA64-4265-BF41-CE629C20D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 &amp; Anxiety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Stress!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45107-9896-4254-B1E2-4E682C784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1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Eustress </a:t>
            </a:r>
          </a:p>
          <a:p>
            <a:pPr lvl="1"/>
            <a:r>
              <a:rPr lang="en-US" sz="31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Common and necessary</a:t>
            </a:r>
          </a:p>
          <a:p>
            <a:pPr lvl="2"/>
            <a:r>
              <a:rPr lang="en-US" sz="27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Results short-lived changes in stress hormone levels in the body</a:t>
            </a:r>
          </a:p>
          <a:p>
            <a:pPr lvl="2"/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Teaches the body how to respond in a healthy way</a:t>
            </a:r>
          </a:p>
          <a:p>
            <a:pPr lvl="2"/>
            <a:r>
              <a:rPr lang="en-US" sz="2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Long-term exposure can lead to issues</a:t>
            </a:r>
            <a:endParaRPr lang="en-US" sz="26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100" dirty="0">
                <a:latin typeface="nunito sans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043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17CE1-4CF0-49B8-B66F-614B31875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“Good”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FACFF-D7AE-443F-BCBA-77E84845E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Determination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Sense of pride and accomplishment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goals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Forward movement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076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17CE1-4CF0-49B8-B66F-614B31875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“Bad”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FACFF-D7AE-443F-BCBA-77E84845E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of sense of belonging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of friends/relationships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desire to participate in activities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Solitude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Guilt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788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17CE1-4CF0-49B8-B66F-614B31875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Emotional Feelings of “bad”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FACFF-D7AE-443F-BCBA-77E84845E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Feelings of doom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Feeling unworthy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Self-hatred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Feeling lost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384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17CE1-4CF0-49B8-B66F-614B31875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Warning 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FACFF-D7AE-443F-BCBA-77E84845E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Frequent headaches, stomach aches or other symptoms of illness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Skipping school or a decline in participation and grades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eating habits-over eating or refusing to eat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Withdrawal from friends, family and activities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Anxiety associated with social media or text alerts and subsequent anger, depression, and/or frustration after checking their phone or computer messages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86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653DA-DA64-4265-BF41-CE629C20D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Warning Signs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45107-9896-4254-B1E2-4E682C784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Difficulty sleeping, sleeping too much, frequent nightmares and fatigue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Self-destructive behaviors-cutting, drug or alcohol abuse, running away from home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Disrespectful behaviors such as talking back, breaking the rules and destruction of property.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Suicide ideation or attempts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8270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653DA-DA64-4265-BF41-CE629C20D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Warning Signs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45107-9896-4254-B1E2-4E682C784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breathing/hyperventilation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Pains in the chest or other parts of the body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blood-pressure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of libido </a:t>
            </a:r>
          </a:p>
          <a:p>
            <a:pPr lvl="0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isrespectful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behaviors such as talking back, breaking the rules and destruction of property.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Suicide ideation or attempts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978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8A866-FDCF-4E6F-ADD3-A01F7DFF7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1338A-8FA5-4AD1-ADF6-A4D2CCD29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495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Potential causes of stress</a:t>
            </a:r>
          </a:p>
        </p:txBody>
      </p:sp>
    </p:spTree>
    <p:extLst>
      <p:ext uri="{BB962C8B-B14F-4D97-AF65-F5344CB8AC3E}">
        <p14:creationId xmlns:p14="http://schemas.microsoft.com/office/powerpoint/2010/main" val="3772511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2A8E8-C3DD-4DE8-A9D2-461A7D702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Officer Kimber Bustos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99CFD-AAE8-49D1-BFAA-9389C0330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Peace Officer since 1996</a:t>
            </a:r>
          </a:p>
          <a:p>
            <a:pPr lvl="1"/>
            <a:r>
              <a:rPr lang="en-US" dirty="0"/>
              <a:t>Certified Mental Health Officer</a:t>
            </a:r>
          </a:p>
          <a:p>
            <a:pPr lvl="1"/>
            <a:r>
              <a:rPr lang="en-US" dirty="0"/>
              <a:t>Former Nationwide instructor for the S.H.I.F.T. Program</a:t>
            </a:r>
          </a:p>
          <a:p>
            <a:pPr marL="457200" lvl="1" indent="0">
              <a:buNone/>
            </a:pPr>
            <a:r>
              <a:rPr lang="en-US" dirty="0"/>
              <a:t>	(Supporting Heroes in Foundational mental health and wellness Training)</a:t>
            </a:r>
          </a:p>
          <a:p>
            <a:pPr lvl="1"/>
            <a:r>
              <a:rPr lang="en-US" dirty="0"/>
              <a:t>2154 hours of specialized police training </a:t>
            </a:r>
          </a:p>
          <a:p>
            <a:r>
              <a:rPr lang="en-US" dirty="0"/>
              <a:t>Former Office of the Attorney General Captain </a:t>
            </a:r>
          </a:p>
          <a:p>
            <a:pPr lvl="1"/>
            <a:r>
              <a:rPr lang="en-US" dirty="0"/>
              <a:t>Supervised Forensics Unit, Human Trafficking Unit and Child Exploitation Unit</a:t>
            </a:r>
          </a:p>
          <a:p>
            <a:pPr lvl="1"/>
            <a:r>
              <a:rPr lang="en-US" dirty="0"/>
              <a:t>Conducted Investigations </a:t>
            </a:r>
          </a:p>
          <a:p>
            <a:pPr lvl="1"/>
            <a:r>
              <a:rPr lang="en-US" dirty="0"/>
              <a:t>Prepared and participated in dynamic search warrant entry</a:t>
            </a:r>
          </a:p>
          <a:p>
            <a:pPr lvl="1"/>
            <a:r>
              <a:rPr lang="en-US" dirty="0"/>
              <a:t>Conducted Statewide Presentations and Outreach with Gov. Abbott</a:t>
            </a:r>
          </a:p>
          <a:p>
            <a:r>
              <a:rPr lang="en-US" dirty="0"/>
              <a:t>Former Internet Crimes Against Children Commander </a:t>
            </a:r>
          </a:p>
          <a:p>
            <a:pPr lvl="1"/>
            <a:r>
              <a:rPr lang="en-US" dirty="0"/>
              <a:t>Supervised 134 Supervised 134 Texas Counties for the ICAC Task Force</a:t>
            </a:r>
          </a:p>
          <a:p>
            <a:pPr marL="457200" lvl="1" indent="0">
              <a:buNone/>
            </a:pPr>
            <a:r>
              <a:rPr lang="en-US" dirty="0"/>
              <a:t>    National Center for Missing and Exploited Children </a:t>
            </a:r>
          </a:p>
          <a:p>
            <a:pPr lvl="1"/>
            <a:r>
              <a:rPr lang="en-US" dirty="0"/>
              <a:t>ICAC grant management</a:t>
            </a:r>
          </a:p>
          <a:p>
            <a:r>
              <a:rPr lang="en-US" dirty="0"/>
              <a:t>Liberty Hill Reserve Officer since 2015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5618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5216E-02DC-49DA-8818-AA9ABB841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Environment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C791D-380A-4D0E-9E3E-EE5D4D882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Disagreements with supervisors/co-workers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Faulty equipment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equipment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Scheduling issues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Personnel issues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Feeling trapped in your position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Doing the job of more than one person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836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5216E-02DC-49DA-8818-AA9ABB841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Environment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C791D-380A-4D0E-9E3E-EE5D4D882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Feelings of enviousness or jealousy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Favoritism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empathy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Decisions made without input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Re-invention of the wheel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94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5216E-02DC-49DA-8818-AA9ABB841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 Environment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C791D-380A-4D0E-9E3E-EE5D4D882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Death of a friend or loved one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Parenting issues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Illness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Divorce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empathy/support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Housework/chores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Selling/buying a house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8955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9B189-26F6-4D86-B70E-54011D83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Court Room Environment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0A6FD-C873-4EB1-9920-B9815B361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328340"/>
          </a:xfrm>
        </p:spPr>
        <p:txBody>
          <a:bodyPr>
            <a:normAutofit fontScale="70000" lnSpcReduction="20000"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Adjustment to virtual sessions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connection issues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issues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Media is often perceived as the center of social activity and interaction for today’s youth and much of society</a:t>
            </a:r>
          </a:p>
          <a:p>
            <a:pPr marL="914400" lvl="2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In-Person Court Room setting</a:t>
            </a:r>
          </a:p>
          <a:p>
            <a:pPr lvl="2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 to Face Confrontations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Safety Concerns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Interruptions 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Tense environment</a:t>
            </a:r>
          </a:p>
          <a:p>
            <a:pPr marL="914400" lvl="2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Stress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 for ensuring records are properly kept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Educating other Co-Workers/Supervisors 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Unexpected administrative changes in procedure, personnel or record keeping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Classroom Continuing Education Hours</a:t>
            </a:r>
          </a:p>
          <a:p>
            <a:pPr lvl="2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5340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17CE1-4CF0-49B8-B66F-614B31875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Managing Municipal Duties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FACFF-D7AE-443F-BCBA-77E84845E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Court Dates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Trials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Multitasking required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 at the counter, telephone ringing, E-mail pinging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input and note taking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Co-worker and Management requests or instructions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Skills are crucial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a strategy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it works, be consistent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it doesn’t, try something new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Cross-Train if possible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5458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4055D-64D1-43AF-B149-6D9F1342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within the Court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F00D8-F59F-43F5-BE7B-FEC83C422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1390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Attitude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Defendant attitude can be hostile, angry and confrontational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Maintaining your attitude is key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 the Defendant to vent and don’t take it personally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try to talk over them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raise your voice until necessary (sometimes it is necessary)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a respectful tone even if the defendant is being rude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Extreme verbal abuse is not ok-you have the right to walk away and contact a supervisor</a:t>
            </a:r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878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4055D-64D1-43AF-B149-6D9F1342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within the Court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F00D8-F59F-43F5-BE7B-FEC83C422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1390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Exhibit a knowledge of the process and rules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Being uninformed and unable to answer questions leads to a lack of confidence from the Defendant 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contact with other Court Clerks for support and helpful tips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Expectations of Defendants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prepared to explain process or rules of the court more than once.  It may seem simple to you, but to a person that is unfamiliar with Court, it can be overwhelming and difficult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prepared for Defendants to:</a:t>
            </a:r>
          </a:p>
          <a:p>
            <a:pPr lvl="3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Disregard or forget instructions</a:t>
            </a:r>
          </a:p>
          <a:p>
            <a:pPr lvl="3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Appear earlier than their designated time and then become frustrated</a:t>
            </a:r>
          </a:p>
          <a:p>
            <a:pPr lvl="3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have the proper documents </a:t>
            </a:r>
          </a:p>
          <a:p>
            <a:pPr lvl="3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outbursts</a:t>
            </a:r>
          </a:p>
          <a:p>
            <a:pPr lvl="3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Re-appear several times</a:t>
            </a:r>
          </a:p>
          <a:p>
            <a:pPr lvl="3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5787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4055D-64D1-43AF-B149-6D9F1342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with co-workers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F00D8-F59F-43F5-BE7B-FEC83C422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1390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calm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posture, stance and face can determine success or failure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Breath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 listening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interupt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raise your voice 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respect for yourself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Extreme verbal abuse and insults are not ok-you have the right to walk away </a:t>
            </a:r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139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4055D-64D1-43AF-B149-6D9F1342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with co-workers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F00D8-F59F-43F5-BE7B-FEC83C422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1390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Think about what you want to say before-hand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Talk about it with a trusted person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Reserve you reaction for the right time and place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professional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Agree to disagree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Expectations of Co-workers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deserve respect-but you must respect too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issues but, provide suggestions/solutions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tend to lash out when feeling inferior or sub-par</a:t>
            </a:r>
          </a:p>
          <a:p>
            <a:pPr marL="1371600" lvl="3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3942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!!BGRectangle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5AEB80-3625-46C4-9CFB-8EEED54DE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182" y="2005819"/>
            <a:ext cx="4887685" cy="1777419"/>
          </a:xfrm>
        </p:spPr>
        <p:txBody>
          <a:bodyPr anchor="b"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074" name="Picture 2" descr="9 SIGNS YOU ARE DEALING WITH A CONTROL FREAK">
            <a:extLst>
              <a:ext uri="{FF2B5EF4-FFF2-40B4-BE49-F238E27FC236}">
                <a16:creationId xmlns:a16="http://schemas.microsoft.com/office/drawing/2014/main" id="{BEDC9A45-768D-4470-8028-2998CC9027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3" r="15139"/>
          <a:stretch/>
        </p:blipFill>
        <p:spPr bwMode="auto">
          <a:xfrm>
            <a:off x="36576" y="176056"/>
            <a:ext cx="5598238" cy="6108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!!Line">
            <a:extLst>
              <a:ext uri="{FF2B5EF4-FFF2-40B4-BE49-F238E27FC236}">
                <a16:creationId xmlns:a16="http://schemas.microsoft.com/office/drawing/2014/main" id="{0AF80B57-54E2-4D01-8731-3F38B0C56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8192" y="1417320"/>
            <a:ext cx="9144" cy="4023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8" name="Content Placeholder 3077">
            <a:extLst>
              <a:ext uri="{FF2B5EF4-FFF2-40B4-BE49-F238E27FC236}">
                <a16:creationId xmlns:a16="http://schemas.microsoft.com/office/drawing/2014/main" id="{D88629DB-79A4-49FB-BC5B-A606E4C12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8182" y="2894529"/>
            <a:ext cx="4887685" cy="3210179"/>
          </a:xfrm>
        </p:spPr>
        <p:txBody>
          <a:bodyPr anchor="t">
            <a:normAutofit/>
          </a:bodyPr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7847477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2A8E8-C3DD-4DE8-A9D2-461A7D702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Investigator Kimber Bustos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99CFD-AAE8-49D1-BFAA-9389C0330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Private Investigator since 2015</a:t>
            </a:r>
          </a:p>
          <a:p>
            <a:r>
              <a:rPr lang="en-US" dirty="0"/>
              <a:t>Owner and Founder of The Perfect P.I., LLC</a:t>
            </a:r>
          </a:p>
          <a:p>
            <a:pPr lvl="1"/>
            <a:r>
              <a:rPr lang="en-US" dirty="0"/>
              <a:t>Criminal Cases for the Travis County Capital Area Private Defenders Service</a:t>
            </a:r>
          </a:p>
          <a:p>
            <a:pPr lvl="1"/>
            <a:r>
              <a:rPr lang="en-US" dirty="0"/>
              <a:t>Civil Cases</a:t>
            </a:r>
          </a:p>
          <a:p>
            <a:pPr lvl="1"/>
            <a:r>
              <a:rPr lang="en-US" dirty="0"/>
              <a:t>Process and Subpoena Service</a:t>
            </a:r>
          </a:p>
          <a:p>
            <a:pPr lvl="1"/>
            <a:r>
              <a:rPr lang="en-US" dirty="0"/>
              <a:t> Background Checks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624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4055D-64D1-43AF-B149-6D9F1342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at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F00D8-F59F-43F5-BE7B-FEC83C422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1390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Patience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 to consider the other person’s present state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Think before you speak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button pushing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name calling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a break if need be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Sleep on it because sometimes you are going to bed angry</a:t>
            </a:r>
          </a:p>
          <a:p>
            <a:pPr marL="1371600" lvl="3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2768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4055D-64D1-43AF-B149-6D9F1342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at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F00D8-F59F-43F5-BE7B-FEC83C422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1390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 listening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must show on your face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Shutting down leads to hostile and hurt feelings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it down and re-read it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facts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Suggest and be open to resolutions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counseling</a:t>
            </a:r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9649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47BCE-A638-4F2B-8942-42DFD565B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Managing Your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6080B-8E4F-47C1-A0C0-45160F714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b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b="1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ive yourself a break</a:t>
            </a:r>
          </a:p>
          <a:p>
            <a:pPr algn="l"/>
            <a:r>
              <a:rPr lang="en-US" b="1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endParaRPr lang="en-US" b="0" i="0" dirty="0">
              <a:solidFill>
                <a:srgbClr val="26262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Get away </a:t>
            </a:r>
            <a:endParaRPr lang="en-US" b="0" i="0" dirty="0">
              <a:solidFill>
                <a:srgbClr val="26262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Remember your strengths</a:t>
            </a:r>
          </a:p>
          <a:p>
            <a:pPr algn="l"/>
            <a:r>
              <a:rPr lang="en-US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Sleep without guilt</a:t>
            </a:r>
          </a:p>
          <a:p>
            <a:pPr algn="l"/>
            <a:r>
              <a:rPr lang="en-US" b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thing at a time</a:t>
            </a:r>
          </a:p>
          <a:p>
            <a:pPr algn="l"/>
            <a:r>
              <a:rPr lang="en-US" b="1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Try Something new</a:t>
            </a:r>
          </a:p>
          <a:p>
            <a:pPr algn="l"/>
            <a:r>
              <a:rPr lang="en-US" b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something special for someone else</a:t>
            </a:r>
          </a:p>
          <a:p>
            <a:pPr algn="l"/>
            <a:r>
              <a:rPr lang="en-US" b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Dark Chocolate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l">
              <a:buNone/>
            </a:pPr>
            <a:endParaRPr lang="en-US" b="0" i="0" dirty="0">
              <a:solidFill>
                <a:srgbClr val="262626"/>
              </a:solidFill>
              <a:effectLst/>
              <a:latin typeface="Montserra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0983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D8243-1904-4731-8B6F-4D7181567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FF662-1942-4BD1-A8D2-C6B54C7D1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 your story</a:t>
            </a:r>
            <a:endParaRPr lang="en-US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Color or draw </a:t>
            </a:r>
          </a:p>
          <a:p>
            <a:pPr algn="l"/>
            <a:r>
              <a:rPr lang="en-US" b="1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Laugh </a:t>
            </a:r>
          </a:p>
          <a:p>
            <a:pPr algn="l"/>
            <a:r>
              <a:rPr lang="en-US" b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 off your phone</a:t>
            </a:r>
          </a:p>
          <a:p>
            <a:pPr algn="l"/>
            <a:r>
              <a:rPr lang="en-US" b="1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Take a nap</a:t>
            </a:r>
          </a:p>
          <a:p>
            <a:pPr algn="l"/>
            <a:r>
              <a:rPr lang="en-US" b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Breathe deep</a:t>
            </a:r>
          </a:p>
          <a:p>
            <a:pPr algn="l"/>
            <a:r>
              <a:rPr lang="en-US" b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a bath</a:t>
            </a:r>
          </a:p>
          <a:p>
            <a:pPr algn="l"/>
            <a:r>
              <a:rPr lang="en-US" b="1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Intimacy </a:t>
            </a:r>
          </a:p>
          <a:p>
            <a:pPr algn="l"/>
            <a:endParaRPr lang="en-US" b="0" i="0" dirty="0">
              <a:solidFill>
                <a:srgbClr val="262626"/>
              </a:solidFill>
              <a:effectLst/>
              <a:latin typeface="Montserra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9268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78783-750A-4929-B3AC-5FD3353C2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C2B38-EC5B-484F-A884-DE3D1336E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Cuddle an animal</a:t>
            </a:r>
          </a:p>
          <a:p>
            <a:pPr algn="l"/>
            <a:r>
              <a:rPr lang="en-US" b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see a sight in your city you haven’t seen before</a:t>
            </a:r>
          </a:p>
          <a:p>
            <a:pPr algn="l"/>
            <a:r>
              <a:rPr lang="en-US" b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Pack a healthy lunch or snacks instead of eating fast food</a:t>
            </a:r>
          </a:p>
          <a:p>
            <a:pPr algn="l"/>
            <a:r>
              <a:rPr lang="en-US" b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past hurts go</a:t>
            </a:r>
            <a:endParaRPr lang="en-US" b="1" i="0" dirty="0">
              <a:solidFill>
                <a:srgbClr val="26262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Smile</a:t>
            </a:r>
          </a:p>
          <a:p>
            <a:pPr algn="l"/>
            <a:r>
              <a:rPr lang="en-US" b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someone</a:t>
            </a:r>
          </a:p>
          <a:p>
            <a:pPr algn="l"/>
            <a:r>
              <a:rPr lang="en-US" b="1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Compliment someone</a:t>
            </a:r>
          </a:p>
          <a:p>
            <a:pPr algn="l"/>
            <a:r>
              <a:rPr lang="en-US" b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Drink something tasty</a:t>
            </a:r>
            <a:endParaRPr lang="en-US" b="1" i="0" dirty="0">
              <a:solidFill>
                <a:srgbClr val="26262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b="0" i="0" dirty="0">
              <a:solidFill>
                <a:srgbClr val="262626"/>
              </a:solidFill>
              <a:effectLst/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4981649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65A24-0204-4B8A-A971-8BECFB660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540C1-9550-4139-B3E8-1FD7FD5AB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Watch a baby laugh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https://www.youtube.com/watch?v=L49VXZwfup8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Watch bloopers</a:t>
            </a:r>
          </a:p>
          <a:p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Watch funny fails</a:t>
            </a:r>
          </a:p>
        </p:txBody>
      </p:sp>
    </p:spTree>
    <p:extLst>
      <p:ext uri="{BB962C8B-B14F-4D97-AF65-F5344CB8AC3E}">
        <p14:creationId xmlns:p14="http://schemas.microsoft.com/office/powerpoint/2010/main" val="828169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9B189-26F6-4D86-B70E-54011D83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0A6FD-C873-4EB1-9920-B9815B361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Court Room Environment Issues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Communication Skills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Recognizing Burnout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Questions, Answers and Discussions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Persons entering the office or courtroom will be referred to as defendants for continuity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277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9B189-26F6-4D86-B70E-54011D83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0A6FD-C873-4EB1-9920-B9815B361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36" y="1825625"/>
            <a:ext cx="10515601" cy="4351338"/>
          </a:xfrm>
        </p:spPr>
        <p:txBody>
          <a:bodyPr>
            <a:normAutofit lnSpcReduction="10000"/>
          </a:bodyPr>
          <a:lstStyle/>
          <a:p>
            <a:pPr marL="914400" lvl="2" indent="0">
              <a:buNone/>
            </a:pP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learn when to say when </a:t>
            </a:r>
          </a:p>
          <a:p>
            <a:pPr marL="914400" lvl="2" indent="0">
              <a:buNone/>
            </a:pP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you need a 				</a:t>
            </a:r>
          </a:p>
          <a:p>
            <a:pPr marL="914400" lvl="2" indent="0">
              <a:buNone/>
            </a:pPr>
            <a:endParaRPr lang="en-US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BREAK!</a:t>
            </a:r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https://youtu.be/4enK-MJ7D84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233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18E48B-FD8A-41DA-A4B4-139144F2B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3400" y="818457"/>
            <a:ext cx="3322317" cy="297587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Hello Ladies!</a:t>
            </a:r>
          </a:p>
        </p:txBody>
      </p:sp>
      <p:pic>
        <p:nvPicPr>
          <p:cNvPr id="1026" name="Picture 2" descr="2,088 Multitasking woman Vector Images - Free &amp; Royalty-free Multitasking  woman Vectors | Depositphotos®">
            <a:extLst>
              <a:ext uri="{FF2B5EF4-FFF2-40B4-BE49-F238E27FC236}">
                <a16:creationId xmlns:a16="http://schemas.microsoft.com/office/drawing/2014/main" id="{9A30BEC6-9C11-421D-9EAF-416D4D44DB7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1" r="13752" b="1"/>
          <a:stretch/>
        </p:blipFill>
        <p:spPr bwMode="auto">
          <a:xfrm>
            <a:off x="1" y="84745"/>
            <a:ext cx="6400799" cy="6520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040575EE-C594-4566-BC00-663004E52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17861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38325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6" name="!!BGRectangle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7461DB-25E2-4581-90EF-BD186F9C6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0419" y="1651581"/>
            <a:ext cx="4887685" cy="1777419"/>
          </a:xfrm>
        </p:spPr>
        <p:txBody>
          <a:bodyPr anchor="b">
            <a:normAutofit/>
          </a:bodyPr>
          <a:lstStyle/>
          <a:p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Gentlemen</a:t>
            </a:r>
          </a:p>
        </p:txBody>
      </p:sp>
      <p:pic>
        <p:nvPicPr>
          <p:cNvPr id="2050" name="Picture 2" descr="A Happy Man Managing His Work Time Well – Clipart Cartoons By VectorToons">
            <a:extLst>
              <a:ext uri="{FF2B5EF4-FFF2-40B4-BE49-F238E27FC236}">
                <a16:creationId xmlns:a16="http://schemas.microsoft.com/office/drawing/2014/main" id="{D47A3B82-7458-434D-A156-5F2AB38EDB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6" r="7467"/>
          <a:stretch/>
        </p:blipFill>
        <p:spPr bwMode="auto">
          <a:xfrm>
            <a:off x="0" y="8603"/>
            <a:ext cx="6332561" cy="6647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!!Line">
            <a:extLst>
              <a:ext uri="{FF2B5EF4-FFF2-40B4-BE49-F238E27FC236}">
                <a16:creationId xmlns:a16="http://schemas.microsoft.com/office/drawing/2014/main" id="{0AF80B57-54E2-4D01-8731-3F38B0C56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8192" y="1417320"/>
            <a:ext cx="9144" cy="4023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Content Placeholder 2053">
            <a:extLst>
              <a:ext uri="{FF2B5EF4-FFF2-40B4-BE49-F238E27FC236}">
                <a16:creationId xmlns:a16="http://schemas.microsoft.com/office/drawing/2014/main" id="{4CB7B061-F067-4A0C-9B9C-EB04FF93A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0419" y="2540290"/>
            <a:ext cx="4887685" cy="3210179"/>
          </a:xfrm>
        </p:spPr>
        <p:txBody>
          <a:bodyPr anchor="t">
            <a:normAutofit/>
          </a:bodyPr>
          <a:lstStyle/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1234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17CE1-4CF0-49B8-B66F-614B31875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 &amp; Anxiety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FACFF-D7AE-443F-BCBA-77E84845E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Stress</a:t>
            </a:r>
          </a:p>
          <a:p>
            <a:pPr lvl="1"/>
            <a:r>
              <a:rPr lang="en-US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Stress</a:t>
            </a: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in a </a:t>
            </a: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physical effect in the body.</a:t>
            </a:r>
          </a:p>
          <a:p>
            <a:pPr lvl="1"/>
            <a:r>
              <a:rPr lang="en-US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Adrenaline, Cortisol,  and Norepinephrine are the 3 major hormones that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released in times of </a:t>
            </a:r>
            <a:r>
              <a:rPr lang="en-US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stress</a:t>
            </a:r>
          </a:p>
          <a:p>
            <a:pPr marL="457200" lvl="1" indent="0">
              <a:buNone/>
            </a:pPr>
            <a:endParaRPr lang="en-US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</a:t>
            </a:r>
          </a:p>
          <a:p>
            <a:pPr lvl="1"/>
            <a:r>
              <a:rPr lang="en-US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Not being heard</a:t>
            </a:r>
          </a:p>
          <a:p>
            <a:pPr lvl="1"/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overwhelmed</a:t>
            </a:r>
          </a:p>
          <a:p>
            <a:pPr lvl="1"/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Failure to take care of your body</a:t>
            </a:r>
          </a:p>
          <a:p>
            <a:pPr lvl="1"/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65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17CE1-4CF0-49B8-B66F-614B31875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 &amp; Anxiety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FACFF-D7AE-443F-BCBA-77E84845E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Anxiety</a:t>
            </a:r>
          </a:p>
          <a:p>
            <a:pPr lvl="1"/>
            <a:r>
              <a:rPr lang="en-US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Anxiety</a:t>
            </a: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of a</a:t>
            </a: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feeling of unease, 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fear, </a:t>
            </a: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 of being overwhelmed.</a:t>
            </a:r>
          </a:p>
          <a:p>
            <a:pPr lvl="1"/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Thyroid Stimulating Hormones (TSH)</a:t>
            </a:r>
          </a:p>
          <a:p>
            <a:pPr lvl="2"/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Adrenaline, Cortisol, Progesterone, Estrogen, Testosterone, Oxytocin and</a:t>
            </a:r>
          </a:p>
          <a:p>
            <a:pPr lvl="2"/>
            <a:endParaRPr lang="en-US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</a:t>
            </a:r>
          </a:p>
          <a:p>
            <a:pPr lvl="1"/>
            <a:r>
              <a:rPr lang="en-US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Former trauma</a:t>
            </a:r>
          </a:p>
          <a:p>
            <a:pPr lvl="1"/>
            <a:r>
              <a:rPr lang="en-US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Hormone imbalance</a:t>
            </a:r>
          </a:p>
          <a:p>
            <a:pPr lvl="1"/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Feelings of inadequacy</a:t>
            </a:r>
          </a:p>
          <a:p>
            <a:pPr lvl="1"/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</a:t>
            </a:r>
          </a:p>
          <a:p>
            <a:pPr lvl="1"/>
            <a:endParaRPr lang="en-US" b="1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366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</TotalTime>
  <Words>1357</Words>
  <Application>Microsoft Office PowerPoint</Application>
  <PresentationFormat>Widescreen</PresentationFormat>
  <Paragraphs>291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Calibri</vt:lpstr>
      <vt:lpstr>Calibri Light</vt:lpstr>
      <vt:lpstr>Montserrat</vt:lpstr>
      <vt:lpstr>nunito sans</vt:lpstr>
      <vt:lpstr>Times New Roman</vt:lpstr>
      <vt:lpstr>Tw Cen MT</vt:lpstr>
      <vt:lpstr>Office Theme</vt:lpstr>
      <vt:lpstr>        Municipal Court Clerks Mental Wellness</vt:lpstr>
      <vt:lpstr>Officer Kimber Bustos</vt:lpstr>
      <vt:lpstr>Private Investigator Kimber Bustos</vt:lpstr>
      <vt:lpstr>Objectives </vt:lpstr>
      <vt:lpstr>Objectives </vt:lpstr>
      <vt:lpstr>Hello Ladies!</vt:lpstr>
      <vt:lpstr> Hello Gentlemen</vt:lpstr>
      <vt:lpstr>Stress &amp; Anxiety</vt:lpstr>
      <vt:lpstr>Stress &amp; Anxiety</vt:lpstr>
      <vt:lpstr>Stress &amp; Anxiety</vt:lpstr>
      <vt:lpstr>Stress &amp; Anxiety </vt:lpstr>
      <vt:lpstr>Stress &amp; Anxiety Good Stress!</vt:lpstr>
      <vt:lpstr>“Good” Stress</vt:lpstr>
      <vt:lpstr>“Bad” Stress</vt:lpstr>
      <vt:lpstr>Emotional Feelings of “bad” Stress</vt:lpstr>
      <vt:lpstr>Warning signs</vt:lpstr>
      <vt:lpstr>Warning Signs</vt:lpstr>
      <vt:lpstr>Warning Signs</vt:lpstr>
      <vt:lpstr>   </vt:lpstr>
      <vt:lpstr>Work Environment Issues</vt:lpstr>
      <vt:lpstr>Work Environment Issues</vt:lpstr>
      <vt:lpstr>Home Environment Issues</vt:lpstr>
      <vt:lpstr>Court Room Environment Issues</vt:lpstr>
      <vt:lpstr>Managing Municipal Duties</vt:lpstr>
      <vt:lpstr>Communication within the Court</vt:lpstr>
      <vt:lpstr>Communication within the Court</vt:lpstr>
      <vt:lpstr>Communication with co-workers</vt:lpstr>
      <vt:lpstr>Communication with co-workers</vt:lpstr>
      <vt:lpstr>NO NO.</vt:lpstr>
      <vt:lpstr>Communication at home</vt:lpstr>
      <vt:lpstr>Communication at home</vt:lpstr>
      <vt:lpstr>Managing Your STreSs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Empowerment</dc:title>
  <dc:creator>Kimberly</dc:creator>
  <cp:lastModifiedBy>Kimber Bustos</cp:lastModifiedBy>
  <cp:revision>86</cp:revision>
  <dcterms:created xsi:type="dcterms:W3CDTF">2018-04-18T00:38:44Z</dcterms:created>
  <dcterms:modified xsi:type="dcterms:W3CDTF">2021-07-09T16:32:48Z</dcterms:modified>
</cp:coreProperties>
</file>