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34" r:id="rId6"/>
    <p:sldId id="309" r:id="rId7"/>
    <p:sldId id="335" r:id="rId8"/>
    <p:sldId id="314" r:id="rId9"/>
    <p:sldId id="326" r:id="rId10"/>
    <p:sldId id="332" r:id="rId11"/>
    <p:sldId id="327" r:id="rId12"/>
    <p:sldId id="312" r:id="rId13"/>
    <p:sldId id="339" r:id="rId14"/>
    <p:sldId id="325" r:id="rId15"/>
    <p:sldId id="313" r:id="rId16"/>
    <p:sldId id="337" r:id="rId17"/>
    <p:sldId id="336" r:id="rId18"/>
    <p:sldId id="328" r:id="rId19"/>
    <p:sldId id="338" r:id="rId20"/>
    <p:sldId id="311" r:id="rId21"/>
    <p:sldId id="333" r:id="rId22"/>
    <p:sldId id="34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98" d="100"/>
          <a:sy n="98" d="100"/>
        </p:scale>
        <p:origin x="56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60864506@N00/7926997518" TargetMode="External"/><Relationship Id="rId3" Type="http://schemas.openxmlformats.org/officeDocument/2006/relationships/hyperlink" Target="https://www.flickr.com/photos/50735194@N07/12980852603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hinese_button_knot" TargetMode="External"/><Relationship Id="rId11" Type="http://schemas.openxmlformats.org/officeDocument/2006/relationships/hyperlink" Target="https://www.pexels.com/photo/colorful-colourful-wool-string-110876/" TargetMode="External"/><Relationship Id="rId5" Type="http://schemas.openxmlformats.org/officeDocument/2006/relationships/image" Target="../media/image9.jpg"/><Relationship Id="rId10" Type="http://schemas.openxmlformats.org/officeDocument/2006/relationships/image" Target="../media/image11.jp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unkelgrun.com/dunkelgrun-yarns/yarn-base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lenands/art/Brainstorm-53082015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tuallibrary.info/initiate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akanzNG30g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-aK6JnyFmk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ZGcVn4yv5Q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odvillegame.com/Brainstor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kili-amethyst.deviantart.com/art/Elements-of-Harmony-Circle-vector-32909692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8757" y="1334643"/>
            <a:ext cx="5499564" cy="183030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Broadway" panose="04040905080B02020502" pitchFamily="82" charset="0"/>
                <a:cs typeface="MV Boli" panose="02000500030200090000" pitchFamily="2" charset="0"/>
              </a:rPr>
              <a:t>HARMONY </a:t>
            </a:r>
            <a:br>
              <a:rPr lang="en-US" sz="6000" dirty="0">
                <a:latin typeface="Broadway" panose="04040905080B02020502" pitchFamily="82" charset="0"/>
              </a:rPr>
            </a:br>
            <a:r>
              <a:rPr lang="en-US" sz="4800" dirty="0"/>
              <a:t> in the Workplace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0230" y="4411660"/>
            <a:ext cx="4240348" cy="854930"/>
          </a:xfrm>
        </p:spPr>
        <p:txBody>
          <a:bodyPr>
            <a:normAutofit/>
          </a:bodyPr>
          <a:lstStyle/>
          <a:p>
            <a:r>
              <a:rPr lang="en-US" dirty="0"/>
              <a:t>Pat Riffel, CMCC, CPM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ABE9-7E1B-4448-89FA-F05AB2D8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66" y="116462"/>
            <a:ext cx="11954669" cy="1450757"/>
          </a:xfrm>
        </p:spPr>
        <p:txBody>
          <a:bodyPr>
            <a:normAutofit/>
          </a:bodyPr>
          <a:lstStyle/>
          <a:p>
            <a:r>
              <a:rPr lang="en-US" dirty="0"/>
              <a:t>HOW TO “Untie the Knots of Conflict”</a:t>
            </a:r>
            <a:br>
              <a:rPr lang="en-US" dirty="0"/>
            </a:br>
            <a:r>
              <a:rPr lang="en-US" dirty="0"/>
              <a:t>                                                                                       </a:t>
            </a:r>
            <a:r>
              <a:rPr lang="en-US" sz="2400" dirty="0"/>
              <a:t>Ty Howard</a:t>
            </a:r>
          </a:p>
        </p:txBody>
      </p:sp>
      <p:pic>
        <p:nvPicPr>
          <p:cNvPr id="4" name="Picture 3" descr="A picture containing loop knot, connector&#10;&#10;Description automatically generated">
            <a:extLst>
              <a:ext uri="{FF2B5EF4-FFF2-40B4-BE49-F238E27FC236}">
                <a16:creationId xmlns:a16="http://schemas.microsoft.com/office/drawing/2014/main" id="{829A67AF-0395-42E5-8A30-A3E1514DE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3302" y="1217573"/>
            <a:ext cx="3528423" cy="3621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90C11-6CD2-49BF-831D-ACEB54035586}"/>
              </a:ext>
            </a:extLst>
          </p:cNvPr>
          <p:cNvSpPr txBox="1"/>
          <p:nvPr/>
        </p:nvSpPr>
        <p:spPr>
          <a:xfrm>
            <a:off x="1219200" y="6681787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50735194@N07/1298085260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6" name="Content Placeholder 5" descr="A picture containing indoor, connector&#10;&#10;Description automatically generated">
            <a:extLst>
              <a:ext uri="{FF2B5EF4-FFF2-40B4-BE49-F238E27FC236}">
                <a16:creationId xmlns:a16="http://schemas.microsoft.com/office/drawing/2014/main" id="{07EF14E8-2C18-4CD1-A0A1-AD1279E57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12341" y="1078729"/>
            <a:ext cx="3304164" cy="2957084"/>
          </a:xfrm>
          <a:prstGeom prst="rect">
            <a:avLst/>
          </a:prstGeom>
        </p:spPr>
      </p:pic>
      <p:pic>
        <p:nvPicPr>
          <p:cNvPr id="7" name="Picture 6" descr="A picture containing ground, outdoor, mountain, chain&#10;&#10;Description automatically generated">
            <a:extLst>
              <a:ext uri="{FF2B5EF4-FFF2-40B4-BE49-F238E27FC236}">
                <a16:creationId xmlns:a16="http://schemas.microsoft.com/office/drawing/2014/main" id="{27912FB6-4DBD-4690-8C4B-F7C7BA2598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326614" y="3675790"/>
            <a:ext cx="3304164" cy="3094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04DEED-F051-43B0-902F-5ECAC7FA18A0}"/>
              </a:ext>
            </a:extLst>
          </p:cNvPr>
          <p:cNvSpPr txBox="1"/>
          <p:nvPr/>
        </p:nvSpPr>
        <p:spPr>
          <a:xfrm>
            <a:off x="3524250" y="68580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www.flickr.com/photos/60864506@N00/792699751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B7E00C-DDAF-407D-A691-F413BFB332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890023" y="3998068"/>
            <a:ext cx="3837809" cy="28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0596-D8A9-4504-A6F8-29D48B213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72" y="199416"/>
            <a:ext cx="11896928" cy="6658583"/>
          </a:xfrm>
        </p:spPr>
        <p:txBody>
          <a:bodyPr>
            <a:noAutofit/>
          </a:bodyPr>
          <a:lstStyle/>
          <a:p>
            <a:r>
              <a:rPr lang="en-US" sz="3200" b="1" dirty="0"/>
              <a:t>Calm down/Cool off period</a:t>
            </a:r>
          </a:p>
          <a:p>
            <a:r>
              <a:rPr lang="en-US" sz="3200" b="1" dirty="0"/>
              <a:t>Set the stage</a:t>
            </a:r>
          </a:p>
          <a:p>
            <a:r>
              <a:rPr lang="en-US" sz="3200" b="1" dirty="0"/>
              <a:t>Tell what's bothering you using “I” statements</a:t>
            </a:r>
          </a:p>
          <a:p>
            <a:r>
              <a:rPr lang="en-US" sz="3200" b="1" dirty="0"/>
              <a:t>Define the problem and take responsibility</a:t>
            </a:r>
          </a:p>
          <a:p>
            <a:r>
              <a:rPr lang="en-US" sz="3200" b="1" dirty="0"/>
              <a:t>Brainstorm solutions</a:t>
            </a:r>
          </a:p>
          <a:p>
            <a:r>
              <a:rPr lang="en-US" sz="3200" b="1" dirty="0"/>
              <a:t>Negotiate to one solution and create agreement</a:t>
            </a:r>
          </a:p>
          <a:p>
            <a:r>
              <a:rPr lang="en-US" sz="3200" b="1" dirty="0"/>
              <a:t>Affirm, forgive, thank</a:t>
            </a:r>
          </a:p>
          <a:p>
            <a:r>
              <a:rPr lang="en-US" sz="3200" b="1" dirty="0"/>
              <a:t>Put agreement into place</a:t>
            </a:r>
          </a:p>
          <a:p>
            <a:r>
              <a:rPr lang="en-US" sz="3200" b="1" dirty="0"/>
              <a:t>Schedule a follow up</a:t>
            </a:r>
          </a:p>
        </p:txBody>
      </p:sp>
      <p:pic>
        <p:nvPicPr>
          <p:cNvPr id="19" name="Picture 18" descr="A close up of a roll of toilet paper&#10;&#10;Description automatically generated with medium confidence">
            <a:extLst>
              <a:ext uri="{FF2B5EF4-FFF2-40B4-BE49-F238E27FC236}">
                <a16:creationId xmlns:a16="http://schemas.microsoft.com/office/drawing/2014/main" id="{2862CBF8-ED04-47EB-AE62-0FB1E0865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84724" y="4251387"/>
            <a:ext cx="3612204" cy="24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7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8 Quotes About Harmony In The Workplace: Famous Quotes &amp; Sayings About  Harmony In The Workplace">
            <a:extLst>
              <a:ext uri="{FF2B5EF4-FFF2-40B4-BE49-F238E27FC236}">
                <a16:creationId xmlns:a16="http://schemas.microsoft.com/office/drawing/2014/main" id="{AC1A4930-99B2-499B-A457-DDC3362F11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31" y="749030"/>
            <a:ext cx="9445556" cy="55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5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FF46-2FCC-4D51-8E0A-AB08D4F8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me about the worst leader you ever had!</a:t>
            </a:r>
          </a:p>
        </p:txBody>
      </p:sp>
      <p:pic>
        <p:nvPicPr>
          <p:cNvPr id="6" name="Content Placeholder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8AEBF9B8-7ECB-46A6-A6F6-4F8630906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1200" y="2108200"/>
            <a:ext cx="7962899" cy="40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6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D83F-89BA-46E8-87A9-A81B3BEC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NOW… THE BEST!!!</a:t>
            </a:r>
          </a:p>
        </p:txBody>
      </p:sp>
      <p:pic>
        <p:nvPicPr>
          <p:cNvPr id="20" name="Content Placeholder 19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3188D06D-3A38-45FD-A61B-E33C2D40B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12523" y="2276272"/>
            <a:ext cx="7966953" cy="3719139"/>
          </a:xfrm>
        </p:spPr>
      </p:pic>
    </p:spTree>
    <p:extLst>
      <p:ext uri="{BB962C8B-B14F-4D97-AF65-F5344CB8AC3E}">
        <p14:creationId xmlns:p14="http://schemas.microsoft.com/office/powerpoint/2010/main" val="401719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AAC5-EDAD-444A-BB07-ED2C6959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504825"/>
            <a:ext cx="10573104" cy="765810"/>
          </a:xfrm>
        </p:spPr>
        <p:txBody>
          <a:bodyPr/>
          <a:lstStyle/>
          <a:p>
            <a:r>
              <a:rPr lang="en-US" dirty="0"/>
              <a:t>Leaders Guide to Improving Employee Morale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BBEDB-2416-4010-A8CD-7122D20CF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3760891"/>
          </a:xfrm>
        </p:spPr>
        <p:txBody>
          <a:bodyPr>
            <a:noAutofit/>
          </a:bodyPr>
          <a:lstStyle/>
          <a:p>
            <a:r>
              <a:rPr lang="en-US" sz="2400" b="1" dirty="0"/>
              <a:t>One on one sessions</a:t>
            </a:r>
          </a:p>
          <a:p>
            <a:r>
              <a:rPr lang="en-US" sz="2400" b="1" dirty="0"/>
              <a:t>Create Healthy work environment</a:t>
            </a:r>
          </a:p>
          <a:p>
            <a:r>
              <a:rPr lang="en-US" sz="2400" b="1" dirty="0"/>
              <a:t>Acknowledge and appreciate employees</a:t>
            </a:r>
          </a:p>
          <a:p>
            <a:r>
              <a:rPr lang="en-US" sz="2400" b="1" dirty="0"/>
              <a:t>Be personable</a:t>
            </a:r>
          </a:p>
          <a:p>
            <a:r>
              <a:rPr lang="en-US" sz="2400" b="1" dirty="0"/>
              <a:t>Motivate your employees</a:t>
            </a:r>
          </a:p>
          <a:p>
            <a:r>
              <a:rPr lang="en-US" sz="2400" b="1" dirty="0"/>
              <a:t>Empower your employees</a:t>
            </a:r>
          </a:p>
          <a:p>
            <a:r>
              <a:rPr lang="en-US" sz="2400" b="1" dirty="0"/>
              <a:t>Involve employees are equal members of the team</a:t>
            </a:r>
          </a:p>
          <a:p>
            <a:r>
              <a:rPr lang="en-US" sz="2400" b="1" dirty="0"/>
              <a:t>Show care to your employees</a:t>
            </a:r>
          </a:p>
        </p:txBody>
      </p:sp>
    </p:spTree>
    <p:extLst>
      <p:ext uri="{BB962C8B-B14F-4D97-AF65-F5344CB8AC3E}">
        <p14:creationId xmlns:p14="http://schemas.microsoft.com/office/powerpoint/2010/main" val="329956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E5511-0C8E-47E6-9C59-BB869A6A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SHARING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6B355-9CF4-4BC6-8CE0-3B4A2EE4A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“Camp Fire”</a:t>
            </a:r>
          </a:p>
          <a:p>
            <a:r>
              <a:rPr lang="en-US" dirty="0"/>
              <a:t>“The Good, the Bad and the Ugly”</a:t>
            </a:r>
          </a:p>
          <a:p>
            <a:r>
              <a:rPr lang="en-US" dirty="0" err="1"/>
              <a:t>Wonderwoman</a:t>
            </a:r>
            <a:r>
              <a:rPr lang="en-US" dirty="0"/>
              <a:t> </a:t>
            </a:r>
          </a:p>
          <a:p>
            <a:r>
              <a:rPr lang="en-US" dirty="0"/>
              <a:t>Toy soldiers</a:t>
            </a:r>
          </a:p>
          <a:p>
            <a:r>
              <a:rPr lang="en-US" dirty="0"/>
              <a:t>Flowers</a:t>
            </a:r>
          </a:p>
          <a:p>
            <a:r>
              <a:rPr lang="en-US" dirty="0"/>
              <a:t>Stickers</a:t>
            </a:r>
          </a:p>
        </p:txBody>
      </p:sp>
    </p:spTree>
    <p:extLst>
      <p:ext uri="{BB962C8B-B14F-4D97-AF65-F5344CB8AC3E}">
        <p14:creationId xmlns:p14="http://schemas.microsoft.com/office/powerpoint/2010/main" val="51219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sychological Quotes. QuotesGram | Workplace quotes, Inspirational quotes,  Wonder quotes">
            <a:extLst>
              <a:ext uri="{FF2B5EF4-FFF2-40B4-BE49-F238E27FC236}">
                <a16:creationId xmlns:a16="http://schemas.microsoft.com/office/drawing/2014/main" id="{6267A4CF-CF0D-42E3-ACAF-C7DBF80303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43" y="465067"/>
            <a:ext cx="4949072" cy="64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8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Positive Workplace Culture">
            <a:hlinkClick r:id="" action="ppaction://media"/>
            <a:extLst>
              <a:ext uri="{FF2B5EF4-FFF2-40B4-BE49-F238E27FC236}">
                <a16:creationId xmlns:a16="http://schemas.microsoft.com/office/drawing/2014/main" id="{04807803-25BC-4CAC-9CA0-D1BB826FF9C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98763" y="2108200"/>
            <a:ext cx="6656387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6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0FAC-7E2D-57D4-BF27-F2CD5E7A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PERFECT HARMONY</a:t>
            </a:r>
          </a:p>
        </p:txBody>
      </p:sp>
      <p:pic>
        <p:nvPicPr>
          <p:cNvPr id="4" name="Online Media 3" title="The Mamas &amp; The Papas - California Dreamin'">
            <a:hlinkClick r:id="" action="ppaction://media"/>
            <a:extLst>
              <a:ext uri="{FF2B5EF4-FFF2-40B4-BE49-F238E27FC236}">
                <a16:creationId xmlns:a16="http://schemas.microsoft.com/office/drawing/2014/main" id="{F60F5B30-D76D-1929-D13A-D1C11280AF7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78157" y="2401164"/>
            <a:ext cx="6656387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RESPECT In The Workplace FINALv2">
            <a:hlinkClick r:id="" action="ppaction://media"/>
            <a:extLst>
              <a:ext uri="{FF2B5EF4-FFF2-40B4-BE49-F238E27FC236}">
                <a16:creationId xmlns:a16="http://schemas.microsoft.com/office/drawing/2014/main" id="{AAA744EA-554B-476E-A261-A1BDC12C1E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98763" y="2108200"/>
            <a:ext cx="6656387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LS Group Workplace Ideals">
            <a:extLst>
              <a:ext uri="{FF2B5EF4-FFF2-40B4-BE49-F238E27FC236}">
                <a16:creationId xmlns:a16="http://schemas.microsoft.com/office/drawing/2014/main" id="{DD08F330-44FF-4328-93A2-D4BBF9F77F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54" y="177605"/>
            <a:ext cx="6049106" cy="650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4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D1BFA-66AF-43C5-B28E-4B30215A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DO THOSE WORDS MEAN TO YOU!</a:t>
            </a:r>
          </a:p>
        </p:txBody>
      </p:sp>
      <p:pic>
        <p:nvPicPr>
          <p:cNvPr id="13" name="Content Placeholder 12" descr="People holding umbrellas in the snow&#10;&#10;Description automatically generated with low confidence">
            <a:extLst>
              <a:ext uri="{FF2B5EF4-FFF2-40B4-BE49-F238E27FC236}">
                <a16:creationId xmlns:a16="http://schemas.microsoft.com/office/drawing/2014/main" id="{42AA930D-758A-4CAB-AC11-7027E1DB4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6851" y="2569368"/>
            <a:ext cx="10058400" cy="3294103"/>
          </a:xfrm>
        </p:spPr>
      </p:pic>
    </p:spTree>
    <p:extLst>
      <p:ext uri="{BB962C8B-B14F-4D97-AF65-F5344CB8AC3E}">
        <p14:creationId xmlns:p14="http://schemas.microsoft.com/office/powerpoint/2010/main" val="53824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rkplace Quotes Archives | The Official MOTIVATION Blog">
            <a:extLst>
              <a:ext uri="{FF2B5EF4-FFF2-40B4-BE49-F238E27FC236}">
                <a16:creationId xmlns:a16="http://schemas.microsoft.com/office/drawing/2014/main" id="{C004C57E-5829-4B07-84DF-46E024199F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14" y="330764"/>
            <a:ext cx="6196471" cy="619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3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B0F9-B0F1-4828-AC55-3F7C9F22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44" y="678730"/>
            <a:ext cx="10340715" cy="870094"/>
          </a:xfrm>
        </p:spPr>
        <p:txBody>
          <a:bodyPr/>
          <a:lstStyle/>
          <a:p>
            <a:r>
              <a:rPr lang="en-US" dirty="0"/>
              <a:t>Common cause of workplace conflict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A48B-91D3-49C8-9EBF-67AEF9780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36" y="1862736"/>
            <a:ext cx="10340715" cy="4484331"/>
          </a:xfrm>
        </p:spPr>
        <p:txBody>
          <a:bodyPr>
            <a:noAutofit/>
          </a:bodyPr>
          <a:lstStyle/>
          <a:p>
            <a:r>
              <a:rPr lang="en-US" sz="3200" b="1" dirty="0"/>
              <a:t>Changes in management </a:t>
            </a:r>
          </a:p>
          <a:p>
            <a:r>
              <a:rPr lang="en-US" sz="3200" b="1" dirty="0"/>
              <a:t>Changes in staff</a:t>
            </a:r>
          </a:p>
          <a:p>
            <a:r>
              <a:rPr lang="en-US" sz="3200" b="1" dirty="0"/>
              <a:t>Change in procedure</a:t>
            </a:r>
          </a:p>
          <a:p>
            <a:r>
              <a:rPr lang="en-US" sz="3200" b="1" dirty="0"/>
              <a:t>Change in duties or position descriptions</a:t>
            </a:r>
          </a:p>
          <a:p>
            <a:r>
              <a:rPr lang="en-US" sz="3200" b="1" dirty="0"/>
              <a:t>Redundancies</a:t>
            </a:r>
          </a:p>
          <a:p>
            <a:r>
              <a:rPr lang="en-US" sz="3200" b="1" dirty="0"/>
              <a:t>Personality clashes</a:t>
            </a:r>
          </a:p>
        </p:txBody>
      </p:sp>
    </p:spTree>
    <p:extLst>
      <p:ext uri="{BB962C8B-B14F-4D97-AF65-F5344CB8AC3E}">
        <p14:creationId xmlns:p14="http://schemas.microsoft.com/office/powerpoint/2010/main" val="264335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4FD8-3F21-47AD-90A9-9AFFAA87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onflict Resolution Strategies">
            <a:extLst>
              <a:ext uri="{FF2B5EF4-FFF2-40B4-BE49-F238E27FC236}">
                <a16:creationId xmlns:a16="http://schemas.microsoft.com/office/drawing/2014/main" id="{71E93D2A-985E-4118-B54A-89B753808A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62" y="2108200"/>
            <a:ext cx="7157402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2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0548-B27D-4224-AB8D-4EC91F28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Contributing factors in conflict: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7B8A3-4782-42B7-B314-8F7076434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Lack of communication; whether between co-workers or management/coworkers</a:t>
            </a:r>
          </a:p>
          <a:p>
            <a:pPr marL="0" indent="0">
              <a:buNone/>
            </a:pPr>
            <a:r>
              <a:rPr lang="en-US" sz="2800" b="1" dirty="0"/>
              <a:t>A failure to share a vision</a:t>
            </a:r>
          </a:p>
          <a:p>
            <a:pPr marL="0" indent="0">
              <a:buNone/>
            </a:pPr>
            <a:r>
              <a:rPr lang="en-US" sz="2800" b="1" dirty="0"/>
              <a:t>Mistrust or suspicion</a:t>
            </a:r>
          </a:p>
          <a:p>
            <a:pPr marL="0" indent="0">
              <a:buNone/>
            </a:pPr>
            <a:r>
              <a:rPr lang="en-US" sz="2800" b="1" dirty="0"/>
              <a:t>Insufficient leadership or micromanagement</a:t>
            </a:r>
          </a:p>
          <a:p>
            <a:pPr marL="0" indent="0">
              <a:buNone/>
            </a:pPr>
            <a:r>
              <a:rPr lang="en-US" sz="2800" b="1" dirty="0"/>
              <a:t>“Territorialism” jealousy</a:t>
            </a:r>
          </a:p>
        </p:txBody>
      </p:sp>
    </p:spTree>
    <p:extLst>
      <p:ext uri="{BB962C8B-B14F-4D97-AF65-F5344CB8AC3E}">
        <p14:creationId xmlns:p14="http://schemas.microsoft.com/office/powerpoint/2010/main" val="275154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4D28-F514-449E-883D-0482F71E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practical ways to make your </a:t>
            </a:r>
            <a:br>
              <a:rPr lang="en-US" dirty="0"/>
            </a:br>
            <a:r>
              <a:rPr lang="en-US" dirty="0"/>
              <a:t>                       workplace more harmonious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10682-84F7-4D7F-915C-D5846B790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07" y="1923068"/>
            <a:ext cx="11698665" cy="4553146"/>
          </a:xfrm>
        </p:spPr>
        <p:txBody>
          <a:bodyPr>
            <a:normAutofit fontScale="70000" lnSpcReduction="20000"/>
          </a:bodyPr>
          <a:lstStyle/>
          <a:p>
            <a:r>
              <a:rPr lang="en-US" sz="4600" b="1" dirty="0"/>
              <a:t>Talk to and engage everyone in a positive manner, always.</a:t>
            </a:r>
          </a:p>
          <a:p>
            <a:pPr marL="0" indent="0">
              <a:buNone/>
            </a:pPr>
            <a:r>
              <a:rPr lang="en-US" sz="4600" b="1" dirty="0"/>
              <a:t> Ensure everyone does his/her own workload</a:t>
            </a:r>
          </a:p>
          <a:p>
            <a:pPr marL="0" indent="0">
              <a:buNone/>
            </a:pPr>
            <a:r>
              <a:rPr lang="en-US" sz="4600" b="1" dirty="0"/>
              <a:t> Advocate—daily-for unity and respect</a:t>
            </a:r>
          </a:p>
          <a:p>
            <a:pPr marL="0" indent="0">
              <a:buNone/>
            </a:pPr>
            <a:r>
              <a:rPr lang="en-US" sz="4600" b="1" dirty="0"/>
              <a:t> Make work fun and productive</a:t>
            </a:r>
          </a:p>
          <a:p>
            <a:pPr marL="0" indent="0">
              <a:buNone/>
            </a:pPr>
            <a:r>
              <a:rPr lang="en-US" sz="4600" b="1" dirty="0"/>
              <a:t> Praise and recognize employees on all levels, often.</a:t>
            </a:r>
          </a:p>
          <a:p>
            <a:r>
              <a:rPr lang="en-US" sz="4600" b="1" dirty="0"/>
              <a:t>Untie the Knots ® of Conflict</a:t>
            </a:r>
          </a:p>
          <a:p>
            <a:pPr marL="0" indent="0">
              <a:buNone/>
            </a:pPr>
            <a:r>
              <a:rPr lang="en-US" sz="4600" b="1" dirty="0"/>
              <a:t> </a:t>
            </a:r>
            <a:endParaRPr lang="en-US" sz="4600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CC41FAD-310B-4B20-803C-FBE331771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05541" y="3846479"/>
            <a:ext cx="2724918" cy="27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6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{C580B5FF-BDC0-4F3C-80BF-832B859DBDCA}tf11437505_win32</Template>
  <TotalTime>331</TotalTime>
  <Words>297</Words>
  <Application>Microsoft Office PowerPoint</Application>
  <PresentationFormat>Widescreen</PresentationFormat>
  <Paragraphs>55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Broadway</vt:lpstr>
      <vt:lpstr>Calibri</vt:lpstr>
      <vt:lpstr>Georgia Pro Cond Light</vt:lpstr>
      <vt:lpstr>Speak Pro</vt:lpstr>
      <vt:lpstr>RetrospectVTI</vt:lpstr>
      <vt:lpstr>HARMONY   in the Workplace</vt:lpstr>
      <vt:lpstr>PowerPoint Presentation</vt:lpstr>
      <vt:lpstr>PowerPoint Presentation</vt:lpstr>
      <vt:lpstr>WHAT DO THOSE WORDS MEAN TO YOU!</vt:lpstr>
      <vt:lpstr>PowerPoint Presentation</vt:lpstr>
      <vt:lpstr>Common cause of workplace conflict </vt:lpstr>
      <vt:lpstr>PowerPoint Presentation</vt:lpstr>
      <vt:lpstr>Contributing factors in conflict:</vt:lpstr>
      <vt:lpstr>Six practical ways to make your                         workplace more harmonious</vt:lpstr>
      <vt:lpstr>HOW TO “Untie the Knots of Conflict”                                                                                        Ty Howard</vt:lpstr>
      <vt:lpstr>PowerPoint Presentation</vt:lpstr>
      <vt:lpstr>PowerPoint Presentation</vt:lpstr>
      <vt:lpstr>Tell me about the worst leader you ever had!</vt:lpstr>
      <vt:lpstr>AND NOW… THE BEST!!!</vt:lpstr>
      <vt:lpstr>Leaders Guide to Improving Employee Morale</vt:lpstr>
      <vt:lpstr>SHARING IDEAS</vt:lpstr>
      <vt:lpstr>PowerPoint Presentation</vt:lpstr>
      <vt:lpstr>PowerPoint Presentation</vt:lpstr>
      <vt:lpstr>PERFECT HARMONY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Pat Riffel</dc:creator>
  <cp:lastModifiedBy>Pat Riffel</cp:lastModifiedBy>
  <cp:revision>8</cp:revision>
  <cp:lastPrinted>2022-05-11T20:49:42Z</cp:lastPrinted>
  <dcterms:created xsi:type="dcterms:W3CDTF">2022-03-23T17:13:56Z</dcterms:created>
  <dcterms:modified xsi:type="dcterms:W3CDTF">2022-05-11T21:15:18Z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